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407" r:id="rId3"/>
    <p:sldId id="457" r:id="rId4"/>
    <p:sldId id="406" r:id="rId5"/>
    <p:sldId id="449" r:id="rId6"/>
    <p:sldId id="454" r:id="rId7"/>
    <p:sldId id="450" r:id="rId8"/>
    <p:sldId id="447" r:id="rId9"/>
    <p:sldId id="456" r:id="rId10"/>
    <p:sldId id="455" r:id="rId11"/>
    <p:sldId id="453" r:id="rId12"/>
    <p:sldId id="448" r:id="rId13"/>
    <p:sldId id="446" r:id="rId14"/>
    <p:sldId id="443" r:id="rId15"/>
    <p:sldId id="444" r:id="rId16"/>
    <p:sldId id="445" r:id="rId17"/>
    <p:sldId id="339" r:id="rId18"/>
    <p:sldId id="338" r:id="rId19"/>
    <p:sldId id="340" r:id="rId20"/>
    <p:sldId id="343" r:id="rId21"/>
    <p:sldId id="344" r:id="rId22"/>
    <p:sldId id="342" r:id="rId23"/>
    <p:sldId id="345" r:id="rId24"/>
    <p:sldId id="341" r:id="rId25"/>
    <p:sldId id="346" r:id="rId26"/>
    <p:sldId id="347" r:id="rId27"/>
    <p:sldId id="352" r:id="rId28"/>
    <p:sldId id="28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201"/>
    <p:restoredTop sz="81781"/>
  </p:normalViewPr>
  <p:slideViewPr>
    <p:cSldViewPr snapToGrid="0">
      <p:cViewPr varScale="1">
        <p:scale>
          <a:sx n="72" d="100"/>
          <a:sy n="72" d="100"/>
        </p:scale>
        <p:origin x="240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5FDA9-B11F-7449-B169-793ADA47A6B8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56CA6E-FF8B-CA4B-9680-EA2F986E6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236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6CA6E-FF8B-CA4B-9680-EA2F986E67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69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>
          <a:extLst>
            <a:ext uri="{FF2B5EF4-FFF2-40B4-BE49-F238E27FC236}">
              <a16:creationId xmlns:a16="http://schemas.microsoft.com/office/drawing/2014/main" id="{0F489640-3E6E-0DBD-E793-1EC6D18C3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>
            <a:extLst>
              <a:ext uri="{FF2B5EF4-FFF2-40B4-BE49-F238E27FC236}">
                <a16:creationId xmlns:a16="http://schemas.microsoft.com/office/drawing/2014/main" id="{52A1D90A-15DC-841E-D265-04B4832D6B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slide is a block diagram of a computer showing a central processing unit connected to main memory.  Software is loaded into the main memory.  The software can also interact with input / output devices and secondary memory for long-term storage.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77" name="Shape 377">
            <a:extLst>
              <a:ext uri="{FF2B5EF4-FFF2-40B4-BE49-F238E27FC236}">
                <a16:creationId xmlns:a16="http://schemas.microsoft.com/office/drawing/2014/main" id="{9DA562DC-806A-F1C5-B294-719C28FFB0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2926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>
          <a:extLst>
            <a:ext uri="{FF2B5EF4-FFF2-40B4-BE49-F238E27FC236}">
              <a16:creationId xmlns:a16="http://schemas.microsoft.com/office/drawing/2014/main" id="{BFFE5127-B688-21F9-8B17-F8B98E01E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>
            <a:extLst>
              <a:ext uri="{FF2B5EF4-FFF2-40B4-BE49-F238E27FC236}">
                <a16:creationId xmlns:a16="http://schemas.microsoft.com/office/drawing/2014/main" id="{00147EEC-E46B-3093-FDF3-4E29600F68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slide is a block diagram of a computer showing a central processing unit connected to main memory.  Software is loaded into the main memory.  The software can also interact with input / output devices and secondary memory for long-term storage.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77" name="Shape 377">
            <a:extLst>
              <a:ext uri="{FF2B5EF4-FFF2-40B4-BE49-F238E27FC236}">
                <a16:creationId xmlns:a16="http://schemas.microsoft.com/office/drawing/2014/main" id="{A838F0C3-9E1E-EA9D-82DE-0826B96582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1807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7594D-60B3-7826-937A-7462FE577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0DBDC-5E8B-7F8B-8009-5ECFC77A9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A99FB-7F00-EE6E-43AD-9EA86E09C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89F83-A727-DF66-3FB0-F8D405BB0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7F2BF-F12F-820D-0CE7-09DB9596D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64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D0F30-3BFC-366F-459F-30677F705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92146E-0622-6EB6-59CE-C2C7E6601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FB508-6DE9-B2D9-D57B-9DD1868DD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99274-5CE3-4199-41AA-E808266F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16DB6-7556-37CC-9D81-3CAF3CEA9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05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E635FA-2F4C-7DA1-EDE7-2082E7CA83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CA2D10-E697-D6E2-22A9-36D40BCB9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B92FA-C1E3-C298-2138-74CF9B478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B8995-535B-BB96-E7CD-4B7ED902E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4300A-4B22-85F8-DB43-0C48D5069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82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F5FA0-7648-E85E-59AD-6EE3E44E0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CA7EB-EF90-AC87-9BD8-6780146E6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27D96-E63A-168A-5233-F6B70C40D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1350E-E043-F2B9-6E63-4DFF0FB18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0F539-FB08-290A-B764-9D9664C4D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999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97185-9EFF-BA6C-31D7-CC9375E34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0818E-B28D-9E35-BBFB-41E054390A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555CE-F380-90CE-187C-540350F5C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91689-2AB7-0DBA-DA7C-E7D1485D5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0BB945-2614-0803-9383-2AE435410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001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91D0E-2E06-9899-6A50-1ADDE7454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1ABF2-4BE6-1B74-36DC-D612C9FE1F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25886-D70A-1391-28AF-4705D846F2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C77CC5-ADBB-14B2-F1DA-99C4F1E9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FB2C2C-90AA-09C6-5FAF-55C38BDD0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25174A-422B-F374-67D5-1859E69E5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5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F4A6B-3AF0-6CD1-75DA-CB6D9D86B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A999D-82B2-6871-49E1-90E10A323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15B3A2-3124-683C-34E3-A212DF336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D15B74-E618-2C35-4069-C16ACF01B6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F1E990-B7AB-736D-1D8B-6E0147CF99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AB4C4D-691B-A4DA-D231-E23DC87D6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246454-EA8A-ABE4-EF1B-F37976579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DDADFE-E3A9-A091-6876-9693432C0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388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384D4-CC10-51E2-D542-370DCDDE9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8AFC7-3335-8500-24F0-F17F4C576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6F74FD-8F2F-1458-DAB2-D90B7674F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4C7FA-526C-B16A-05CA-35F519FEF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62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2B8353-2CB2-CDC9-8BB5-35E98EBED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9672B9-2E9F-CC35-05C4-65A236569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B734CC-D656-E5F1-E131-6E7FBDDCA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35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EC87A-40FC-C605-C8D1-FC59061FE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B60FC-0026-C60E-A4DC-9023C7A14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E2E971-2D42-BF36-D773-7122990D1E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58763C-73D6-7158-D470-209202005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D1F916-CA0E-6CC6-A718-CE1104781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53A36B-30C9-0659-8A86-62ACE7041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92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A21AB-3957-0559-37F7-DD6AFEC39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EAB027-1F78-ADFA-17B7-9366FEF14A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662624-E928-22A9-6E28-54F524AFE5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BAD39-4BC6-FF13-5114-824F9F1D6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91CD52-FD71-3BB9-E7D6-6D4BC04D9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A034D-A884-F591-DC46-AE62860DE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1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BAB925-1130-5B04-EA9B-4C165DBBD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FDB2A-FE05-2259-4308-2C9D11917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7B815-10EF-F249-A451-8707405935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77B6C-6B39-B84F-862C-036E8F44DCDC}" type="datetimeFigureOut">
              <a:rPr lang="en-US" smtClean="0"/>
              <a:t>11/29/25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3FB1B-61C8-718C-F448-9210F69983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3E69B-3622-ED96-CB8C-8F029286BF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BC585-92C8-A74C-A8F4-A154A3ED4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865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6DA30-426C-2998-6FFB-D60517D8AF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System Software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C0417C-3B7C-D541-3346-8C3E393AA1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Charles R. Severance</a:t>
            </a:r>
          </a:p>
          <a:p>
            <a:r>
              <a:rPr lang="en-US" dirty="0" err="1"/>
              <a:t>online.dr-chuck.com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397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10F43-7244-4ECC-5BF6-1F80EFBCD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7092" y="398227"/>
            <a:ext cx="2658035" cy="2219467"/>
          </a:xfrm>
          <a:ln w="38100">
            <a:solidFill>
              <a:srgbClr val="0070C0"/>
            </a:solidFill>
          </a:ln>
        </p:spPr>
        <p:txBody>
          <a:bodyPr>
            <a:noAutofit/>
          </a:bodyPr>
          <a:lstStyle/>
          <a:p>
            <a:r>
              <a:rPr lang="en-US" sz="2800" dirty="0"/>
              <a:t>AI: How do I make the whole screen white in the Apple 2 in 6502 Assembly?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CC2552-0873-241C-B57F-4251E3CDCC93}"/>
              </a:ext>
            </a:extLst>
          </p:cNvPr>
          <p:cNvSpPr txBox="1"/>
          <p:nvPr/>
        </p:nvSpPr>
        <p:spPr>
          <a:xfrm>
            <a:off x="616873" y="641320"/>
            <a:ext cx="9283311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; --- Set graphics + hi-res page 1 ---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LDA $C050      ; Graphics mode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LDA $C057      ; Hi-res mode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LDA $C054      ; Select Page 1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; --- Fill HGR Page 1 with $FF ---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LDA #$FF       ; White pixel byte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LDY #0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LDX #0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FillLoop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STA $2000,X    ; Store byte in first page of hi-res memory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INX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BNE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FillLoop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; Continue until X wraps to 0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INC FillLoop+2 ; (hack: increments high byte of address!)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BNE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FillLoop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; Continue until reach $4000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RTS</a:t>
            </a:r>
          </a:p>
        </p:txBody>
      </p:sp>
    </p:spTree>
    <p:extLst>
      <p:ext uri="{BB962C8B-B14F-4D97-AF65-F5344CB8AC3E}">
        <p14:creationId xmlns:p14="http://schemas.microsoft.com/office/powerpoint/2010/main" val="3608161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C91C7E-47C9-912B-283F-CD2130861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early 2000’s PC mother board.">
            <a:extLst>
              <a:ext uri="{FF2B5EF4-FFF2-40B4-BE49-F238E27FC236}">
                <a16:creationId xmlns:a16="http://schemas.microsoft.com/office/drawing/2014/main" id="{4C7735AD-4897-DBD4-57B7-11245D8960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407" r="7299"/>
          <a:stretch/>
        </p:blipFill>
        <p:spPr>
          <a:xfrm>
            <a:off x="3041154" y="476894"/>
            <a:ext cx="6641920" cy="51913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F2CEEE-E898-3085-9E1A-41ACCAB09289}"/>
              </a:ext>
            </a:extLst>
          </p:cNvPr>
          <p:cNvSpPr txBox="1"/>
          <p:nvPr/>
        </p:nvSpPr>
        <p:spPr>
          <a:xfrm>
            <a:off x="10425562" y="1757082"/>
            <a:ext cx="113941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CPU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Socket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6EC936-178B-5A4B-2201-ED7607C9FBAC}"/>
              </a:ext>
            </a:extLst>
          </p:cNvPr>
          <p:cNvSpPr txBox="1"/>
          <p:nvPr/>
        </p:nvSpPr>
        <p:spPr>
          <a:xfrm>
            <a:off x="10048417" y="5191227"/>
            <a:ext cx="18389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Disk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Connectors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E0D8A3-D77A-424D-2E27-2DBEAA6A4133}"/>
              </a:ext>
            </a:extLst>
          </p:cNvPr>
          <p:cNvSpPr txBox="1"/>
          <p:nvPr/>
        </p:nvSpPr>
        <p:spPr>
          <a:xfrm>
            <a:off x="10519668" y="3669758"/>
            <a:ext cx="89639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RAM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Slots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83767A-DE29-DE32-7F45-287FF84CC906}"/>
              </a:ext>
            </a:extLst>
          </p:cNvPr>
          <p:cNvSpPr txBox="1"/>
          <p:nvPr/>
        </p:nvSpPr>
        <p:spPr>
          <a:xfrm>
            <a:off x="10219094" y="-53788"/>
            <a:ext cx="776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USB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D66C33-9652-8641-1B28-55BBCD7567BC}"/>
              </a:ext>
            </a:extLst>
          </p:cNvPr>
          <p:cNvSpPr txBox="1"/>
          <p:nvPr/>
        </p:nvSpPr>
        <p:spPr>
          <a:xfrm>
            <a:off x="1240293" y="4893759"/>
            <a:ext cx="92172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ROM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BIOS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7AC3CA-D6FA-940D-B9A9-57076655FD16}"/>
              </a:ext>
            </a:extLst>
          </p:cNvPr>
          <p:cNvSpPr txBox="1"/>
          <p:nvPr/>
        </p:nvSpPr>
        <p:spPr>
          <a:xfrm>
            <a:off x="615641" y="2570613"/>
            <a:ext cx="205402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Memory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Controller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South Bridge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980DA62-9349-F8A6-E949-3ADD74616F4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2669666" y="3263111"/>
            <a:ext cx="2494005" cy="1303857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4EDF8E-F30D-31A4-5A7D-1483C8F9C44B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2162019" y="4803967"/>
            <a:ext cx="2141040" cy="566846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AE70836-2596-F537-4A0C-1821A261D8B4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8964706" y="5191227"/>
            <a:ext cx="1083711" cy="477054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9CBE1A3-E781-1196-84E3-D5C2EC3797B6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8964706" y="4146812"/>
            <a:ext cx="1554962" cy="329081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B7411F-1E0E-A11C-6D36-164E49E2BA9F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8964706" y="2234136"/>
            <a:ext cx="1460856" cy="0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D268574-6BF3-7390-7965-C06C51EF39F3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8964706" y="207822"/>
            <a:ext cx="1254388" cy="366855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477834B-C633-5B5E-D1F9-79EEB62F3C32}"/>
              </a:ext>
            </a:extLst>
          </p:cNvPr>
          <p:cNvSpPr txBox="1"/>
          <p:nvPr/>
        </p:nvSpPr>
        <p:spPr>
          <a:xfrm>
            <a:off x="614796" y="574258"/>
            <a:ext cx="205723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Memory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Controller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North Bridge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52E12CA-CD11-7908-B22C-D02D1DB502BB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2672027" y="1266756"/>
            <a:ext cx="4397604" cy="1790135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C1014A3-C443-7464-F796-3CD546113E04}"/>
              </a:ext>
            </a:extLst>
          </p:cNvPr>
          <p:cNvSpPr txBox="1"/>
          <p:nvPr/>
        </p:nvSpPr>
        <p:spPr>
          <a:xfrm>
            <a:off x="5461693" y="5752686"/>
            <a:ext cx="652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2005</a:t>
            </a:r>
          </a:p>
        </p:txBody>
      </p:sp>
    </p:spTree>
    <p:extLst>
      <p:ext uri="{BB962C8B-B14F-4D97-AF65-F5344CB8AC3E}">
        <p14:creationId xmlns:p14="http://schemas.microsoft.com/office/powerpoint/2010/main" val="3096099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60285-4016-DCA8-23CF-AFEFBD9F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a Key on the IBM 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9449B-6752-FC6E-8CB3-E09B250F2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AI: How do I read a key in x86 assembly using the original IBM PC BIOS?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39A46B-5163-16DB-880C-D7B2BFF2CB61}"/>
              </a:ext>
            </a:extLst>
          </p:cNvPr>
          <p:cNvSpPr txBox="1"/>
          <p:nvPr/>
        </p:nvSpPr>
        <p:spPr>
          <a:xfrm>
            <a:off x="2248930" y="3162344"/>
            <a:ext cx="886973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 Check if key is waiting; ZF=1 if no key.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CHECKKEY: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MOV AH, 01h    ; BIOS: Check Keyboard status (non-blocking)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INT 16h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JZ  NO_KEY     ; Zero flag set? No key available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; If key is available, read it: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MOV AH, 00h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INT 16h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NO_KEY: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RET</a:t>
            </a:r>
          </a:p>
        </p:txBody>
      </p:sp>
    </p:spTree>
    <p:extLst>
      <p:ext uri="{BB962C8B-B14F-4D97-AF65-F5344CB8AC3E}">
        <p14:creationId xmlns:p14="http://schemas.microsoft.com/office/powerpoint/2010/main" val="1521641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264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FAA750-51A0-D6EF-17A3-0AAEC4E7E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WASM – Web Assembly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9429D-873A-2814-DA13-690D59D0A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a machine language emulator built into browsers called Web Assembly</a:t>
            </a:r>
          </a:p>
          <a:p>
            <a:r>
              <a:rPr lang="en-US" dirty="0"/>
              <a:t>For a wide range of software, compiling to WASM and running in JavaScript is enough</a:t>
            </a:r>
          </a:p>
          <a:p>
            <a:r>
              <a:rPr lang="en-US" dirty="0"/>
              <a:t>WASM is a different syntax than most Assembly languages – but it still compiles to a binary-machine code</a:t>
            </a:r>
          </a:p>
          <a:p>
            <a:r>
              <a:rPr lang="en-US" dirty="0"/>
              <a:t>C Programming for Everybody (www.cc4e.com) C Playground compiles C to WASM and then runs the WASM in the user's browser</a:t>
            </a:r>
          </a:p>
        </p:txBody>
      </p:sp>
    </p:spTree>
    <p:extLst>
      <p:ext uri="{BB962C8B-B14F-4D97-AF65-F5344CB8AC3E}">
        <p14:creationId xmlns:p14="http://schemas.microsoft.com/office/powerpoint/2010/main" val="1972794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378F55-5488-B90B-0105-5040038DF90A}"/>
              </a:ext>
            </a:extLst>
          </p:cNvPr>
          <p:cNvSpPr txBox="1"/>
          <p:nvPr/>
        </p:nvSpPr>
        <p:spPr>
          <a:xfrm>
            <a:off x="323606" y="384239"/>
            <a:ext cx="7629012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;; Hello World WASM Example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(module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(import "console" "log"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$log (param i32 i32)))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(memory 1)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(data (i32.const 0) "Hello, World!")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$main (result i32)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(call $log (i32.const 0) (i32.const 13))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(i32.const 42)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(export "main"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$main))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F36667-C9F9-1E94-2E5A-41DB1B7EA8A0}"/>
              </a:ext>
            </a:extLst>
          </p:cNvPr>
          <p:cNvSpPr txBox="1"/>
          <p:nvPr/>
        </p:nvSpPr>
        <p:spPr>
          <a:xfrm>
            <a:off x="1365813" y="3685606"/>
            <a:ext cx="1066189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00000000: 00 61 73 6d 01 00 00 00 01 0a 02 60 02 7f 7f 00 |.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asm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.......`....|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00000010: 60 00 01 7f 02 0f 01 07 63 6f 6e 73 6f 6c 65 03 |`.......console.|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00000020: 6c 6f 67 00 00 03 02 01 01 05 03 01 00 01 07 11 |log.............|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00000030: 02 06 6d 65 6d 6f 72 79 02 00 04 6d 61 69 6e 00 |..memory...main.|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00000040: 01 0a 0c 01 0a 00 41 00 41 0d 10 00 41 2a 0b 0b |......A.A...A*..|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00000050: 13 01 00 41 00 0b 0d 48 65 6c 6c 6f 2c 20 57 6f |...A...Hello, Wo|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00000060: 72 6c 64 21                                     |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rld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!|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D37124D-6EA9-45AF-A343-E048DF092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8443" y="985610"/>
            <a:ext cx="2944586" cy="1325563"/>
          </a:xfrm>
        </p:spPr>
        <p:txBody>
          <a:bodyPr/>
          <a:lstStyle/>
          <a:p>
            <a:r>
              <a:rPr lang="en-US" dirty="0"/>
              <a:t>WASM Hello World</a:t>
            </a:r>
          </a:p>
        </p:txBody>
      </p:sp>
    </p:spTree>
    <p:extLst>
      <p:ext uri="{BB962C8B-B14F-4D97-AF65-F5344CB8AC3E}">
        <p14:creationId xmlns:p14="http://schemas.microsoft.com/office/powerpoint/2010/main" val="3301241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 shot of https://www.cc4e.com/play.php showing an in-browser C development environment with the classic “Hello World” program being shown.">
            <a:extLst>
              <a:ext uri="{FF2B5EF4-FFF2-40B4-BE49-F238E27FC236}">
                <a16:creationId xmlns:a16="http://schemas.microsoft.com/office/drawing/2014/main" id="{B6A3ECEC-7F85-17AE-9752-042533E343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8110"/>
          <a:stretch/>
        </p:blipFill>
        <p:spPr>
          <a:xfrm>
            <a:off x="895004" y="310243"/>
            <a:ext cx="10401992" cy="555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21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1B874-613E-0498-3EF1-5AFA7CD40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795BD-CB81-05D6-9707-1532E3094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Compiler</a:t>
            </a:r>
          </a:p>
          <a:p>
            <a:r>
              <a:rPr lang="en-US" dirty="0"/>
              <a:t>Interpreter</a:t>
            </a:r>
          </a:p>
          <a:p>
            <a:r>
              <a:rPr lang="en-US" dirty="0"/>
              <a:t>Emulator</a:t>
            </a:r>
          </a:p>
          <a:p>
            <a:r>
              <a:rPr lang="en-US" dirty="0"/>
              <a:t>Virtualization</a:t>
            </a:r>
          </a:p>
        </p:txBody>
      </p:sp>
    </p:spTree>
    <p:extLst>
      <p:ext uri="{BB962C8B-B14F-4D97-AF65-F5344CB8AC3E}">
        <p14:creationId xmlns:p14="http://schemas.microsoft.com/office/powerpoint/2010/main" val="3130494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1CF79-720B-078A-D0BC-383C99C54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Compiler Phases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3A621-8AF2-A13F-2EF9-98124D5DE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237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0FEA2-0AFF-1BD8-EA7E-B5CB24BC1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CC4E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93639-7211-C980-2DF7-BBF13B18D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Compiler (in the server) compiles C code to WASM</a:t>
            </a:r>
          </a:p>
          <a:p>
            <a:r>
              <a:rPr lang="en-US" dirty="0"/>
              <a:t>HTML page downloads WASM </a:t>
            </a:r>
          </a:p>
          <a:p>
            <a:r>
              <a:rPr lang="en-US" dirty="0"/>
              <a:t>The built in WASM emulator runs it in the browser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257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F326-1714-A2D4-15BF-A11A66721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69BE9-19D7-B0BC-B5E5-E090B4336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Memory Controller</a:t>
            </a:r>
          </a:p>
          <a:p>
            <a:r>
              <a:rPr lang="en-US" dirty="0"/>
              <a:t>RAM, ROM, EPROM / Keyboard / Screen</a:t>
            </a:r>
          </a:p>
          <a:p>
            <a:r>
              <a:rPr lang="en-US" dirty="0"/>
              <a:t>Storage</a:t>
            </a:r>
          </a:p>
          <a:p>
            <a:r>
              <a:rPr lang="en-US" dirty="0"/>
              <a:t>BIOS</a:t>
            </a:r>
          </a:p>
          <a:p>
            <a:r>
              <a:rPr lang="en-US" dirty="0"/>
              <a:t>Operating System</a:t>
            </a:r>
          </a:p>
          <a:p>
            <a:r>
              <a:rPr lang="en-US" dirty="0"/>
              <a:t>Compiler</a:t>
            </a:r>
          </a:p>
          <a:p>
            <a:r>
              <a:rPr lang="en-US" dirty="0"/>
              <a:t>Interpreter</a:t>
            </a:r>
          </a:p>
          <a:p>
            <a:r>
              <a:rPr lang="en-US" dirty="0"/>
              <a:t>Emulator</a:t>
            </a:r>
          </a:p>
          <a:p>
            <a:r>
              <a:rPr lang="en-US" dirty="0"/>
              <a:t>WASM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287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2521-31E1-83BE-C7F6-0DFD6293A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Runtime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89BFE-A74E-5D92-84A9-2C2BCCC09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  <a:p>
            <a:r>
              <a:rPr lang="en-US" dirty="0"/>
              <a:t>Kind of Hybrid for performance reasons</a:t>
            </a:r>
          </a:p>
          <a:p>
            <a:r>
              <a:rPr lang="en-US" dirty="0"/>
              <a:t>__</a:t>
            </a:r>
            <a:r>
              <a:rPr lang="en-US" dirty="0" err="1"/>
              <a:t>pycache</a:t>
            </a:r>
            <a:r>
              <a:rPr lang="en-US" dirty="0"/>
              <a:t>__ ( byte code)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9914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F2ED3-4EB8-47D2-07FA-2FF18C34F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Runtime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C8F1E-3D85-D87D-8F38-6695C15A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524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6987B-4B31-B630-9D96-F5C6D3A01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Runtime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30385-FDFB-F703-E7AA-76E71F0C3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Traditional compiler to "byte code"</a:t>
            </a:r>
          </a:p>
          <a:p>
            <a:pPr lvl="1"/>
            <a:r>
              <a:rPr lang="en-US" dirty="0" err="1"/>
              <a:t>javac</a:t>
            </a:r>
            <a:r>
              <a:rPr lang="en-US" dirty="0"/>
              <a:t> </a:t>
            </a:r>
            <a:r>
              <a:rPr lang="en-US" dirty="0" err="1"/>
              <a:t>hello.java</a:t>
            </a:r>
            <a:r>
              <a:rPr lang="en-US" dirty="0"/>
              <a:t> -&gt; </a:t>
            </a:r>
            <a:r>
              <a:rPr lang="en-US" dirty="0" err="1"/>
              <a:t>hello.class</a:t>
            </a:r>
            <a:endParaRPr lang="en-US" dirty="0"/>
          </a:p>
          <a:p>
            <a:r>
              <a:rPr lang="en-US" dirty="0"/>
              <a:t>Java virtual machine (JVM) runtime – byte code emulator</a:t>
            </a:r>
          </a:p>
          <a:p>
            <a:pPr lvl="1"/>
            <a:r>
              <a:rPr lang="en-US" dirty="0"/>
              <a:t>java </a:t>
            </a:r>
            <a:r>
              <a:rPr lang="en-US" dirty="0" err="1"/>
              <a:t>hello.class</a:t>
            </a:r>
            <a:endParaRPr lang="en-US" dirty="0"/>
          </a:p>
          <a:p>
            <a:r>
              <a:rPr lang="en-US" dirty="0"/>
              <a:t>Just in time (JIT) compiler (a.k.a. Hotspot compiler)</a:t>
            </a:r>
          </a:p>
          <a:p>
            <a:r>
              <a:rPr lang="en-US" dirty="0"/>
              <a:t>JVM supports multiple languages</a:t>
            </a:r>
          </a:p>
          <a:p>
            <a:pPr lvl="1"/>
            <a:r>
              <a:rPr lang="en-US" dirty="0"/>
              <a:t>Scala …</a:t>
            </a:r>
          </a:p>
        </p:txBody>
      </p:sp>
    </p:spTree>
    <p:extLst>
      <p:ext uri="{BB962C8B-B14F-4D97-AF65-F5344CB8AC3E}">
        <p14:creationId xmlns:p14="http://schemas.microsoft.com/office/powerpoint/2010/main" val="7502244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F55A7-1A8E-45F1-4550-9F5ED53B8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runtime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C8F53-EAEC-1F4A-BAE6-FFC3EA574A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985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DFDAC-04BA-0A0E-E859-9C13175F6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9729C-3E4E-FAD5-8CB9-7DA498AD4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5352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8E3B30-9842-CD75-D02D-3C0AB6FE0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Virtualization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A039B7-1D10-432D-56A4-6E957517FB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987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BCC3BF-B65D-22E0-EE7A-B2B69253C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BE7C797-9F5B-A597-6D54-FD3265B88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CPUs have support for virtualization</a:t>
            </a:r>
          </a:p>
          <a:p>
            <a:r>
              <a:rPr lang="en-US" dirty="0"/>
              <a:t>CP/CMS</a:t>
            </a:r>
          </a:p>
          <a:p>
            <a:r>
              <a:rPr lang="en-US" dirty="0"/>
              <a:t>Parallels on Mac and Windows</a:t>
            </a:r>
          </a:p>
          <a:p>
            <a:r>
              <a:rPr lang="en-US" dirty="0" err="1"/>
              <a:t>Vmware</a:t>
            </a:r>
            <a:endParaRPr lang="en-US" dirty="0"/>
          </a:p>
          <a:p>
            <a:r>
              <a:rPr lang="en-US" dirty="0"/>
              <a:t>Docker</a:t>
            </a:r>
          </a:p>
          <a:p>
            <a:r>
              <a:rPr lang="en-US" dirty="0"/>
              <a:t>VirtualBox (Oracle)</a:t>
            </a:r>
          </a:p>
        </p:txBody>
      </p:sp>
    </p:spTree>
    <p:extLst>
      <p:ext uri="{BB962C8B-B14F-4D97-AF65-F5344CB8AC3E}">
        <p14:creationId xmlns:p14="http://schemas.microsoft.com/office/powerpoint/2010/main" val="15297134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2EFD07-F694-345C-4B2F-4614FA7D9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04836A-9389-B0FF-C342-D7DD46B32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TBD</a:t>
            </a:r>
          </a:p>
        </p:txBody>
      </p:sp>
    </p:spTree>
    <p:extLst>
      <p:ext uri="{BB962C8B-B14F-4D97-AF65-F5344CB8AC3E}">
        <p14:creationId xmlns:p14="http://schemas.microsoft.com/office/powerpoint/2010/main" val="26972385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4AE3D-C70D-220E-82A8-C1D64A900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 / Contributions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725F2C-A6DC-4096-AD36-A6A5AF1FFD40}"/>
              </a:ext>
            </a:extLst>
          </p:cNvPr>
          <p:cNvSpPr txBox="1"/>
          <p:nvPr/>
        </p:nvSpPr>
        <p:spPr>
          <a:xfrm>
            <a:off x="838201" y="1502688"/>
            <a:ext cx="505570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These slides are Copyright 2025-  Charles R. Severance (</a:t>
            </a:r>
            <a:r>
              <a:rPr lang="en-US" sz="1200" dirty="0" err="1"/>
              <a:t>online.dr-chuck.com</a:t>
            </a:r>
            <a:r>
              <a:rPr lang="en-US" sz="1200" dirty="0"/>
              <a:t>) as part of www.ca4e.com 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200" dirty="0"/>
          </a:p>
          <a:p>
            <a:r>
              <a:rPr lang="en-US" sz="1200" dirty="0"/>
              <a:t>Initial Development: Charles Severance, University of Michigan School of Information</a:t>
            </a:r>
          </a:p>
          <a:p>
            <a:endParaRPr lang="en-US" sz="1200" dirty="0"/>
          </a:p>
          <a:p>
            <a:r>
              <a:rPr lang="en-US" sz="1200" b="1" dirty="0"/>
              <a:t>Insert new Contributors and Translators here including names and dates</a:t>
            </a:r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B0D5A1-502A-F6A1-76FD-6D954B37EE94}"/>
              </a:ext>
            </a:extLst>
          </p:cNvPr>
          <p:cNvSpPr txBox="1"/>
          <p:nvPr/>
        </p:nvSpPr>
        <p:spPr>
          <a:xfrm>
            <a:off x="6298097" y="1502688"/>
            <a:ext cx="5055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Continue new Contributors and Translators here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63881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D9994A-4F3C-75A8-DEA4-B4A9AFD05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a CPU to a Computer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5692A2-1467-EC39-14C6-E3E5C840D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273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378">
          <a:extLst>
            <a:ext uri="{FF2B5EF4-FFF2-40B4-BE49-F238E27FC236}">
              <a16:creationId xmlns:a16="http://schemas.microsoft.com/office/drawing/2014/main" id="{7D4DE4FA-AE90-9CFD-8A6F-749DB2E54F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>
            <a:extLst>
              <a:ext uri="{FF2B5EF4-FFF2-40B4-BE49-F238E27FC236}">
                <a16:creationId xmlns:a16="http://schemas.microsoft.com/office/drawing/2014/main" id="{F27C2F62-3E09-D8ED-4EF6-DE6CEDE9FB9B}"/>
              </a:ext>
            </a:extLst>
          </p:cNvPr>
          <p:cNvSpPr txBox="1"/>
          <p:nvPr/>
        </p:nvSpPr>
        <p:spPr>
          <a:xfrm>
            <a:off x="4572001" y="985328"/>
            <a:ext cx="2590799" cy="4867274"/>
          </a:xfrm>
          <a:prstGeom prst="rect">
            <a:avLst/>
          </a:prstGeom>
          <a:noFill/>
          <a:ln w="76200" cap="rnd" cmpd="sng">
            <a:solidFill>
              <a:srgbClr val="00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t" anchorCtr="0">
            <a:noAutofit/>
          </a:bodyPr>
          <a:lstStyle/>
          <a:p>
            <a:pPr>
              <a:spcBef>
                <a:spcPts val="750"/>
              </a:spcBef>
              <a:buClr>
                <a:srgbClr val="FF00FF"/>
              </a:buClr>
              <a:buSzPct val="25000"/>
            </a:pPr>
            <a:r>
              <a:rPr lang="en-US" sz="2400">
                <a:solidFill>
                  <a:srgbClr val="00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Software</a:t>
            </a:r>
          </a:p>
        </p:txBody>
      </p:sp>
      <p:sp>
        <p:nvSpPr>
          <p:cNvPr id="380" name="Shape 380">
            <a:extLst>
              <a:ext uri="{FF2B5EF4-FFF2-40B4-BE49-F238E27FC236}">
                <a16:creationId xmlns:a16="http://schemas.microsoft.com/office/drawing/2014/main" id="{FC0F161D-E0BA-7CD5-600D-45FB3CC2B2D7}"/>
              </a:ext>
            </a:extLst>
          </p:cNvPr>
          <p:cNvSpPr txBox="1"/>
          <p:nvPr/>
        </p:nvSpPr>
        <p:spPr>
          <a:xfrm>
            <a:off x="2124076" y="1547303"/>
            <a:ext cx="1638299" cy="163829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Input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and Output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Devices</a:t>
            </a:r>
          </a:p>
        </p:txBody>
      </p:sp>
      <p:sp>
        <p:nvSpPr>
          <p:cNvPr id="381" name="Shape 381">
            <a:extLst>
              <a:ext uri="{FF2B5EF4-FFF2-40B4-BE49-F238E27FC236}">
                <a16:creationId xmlns:a16="http://schemas.microsoft.com/office/drawing/2014/main" id="{579D48D5-8C19-EA31-FDA6-812A769FB074}"/>
              </a:ext>
            </a:extLst>
          </p:cNvPr>
          <p:cNvSpPr txBox="1"/>
          <p:nvPr/>
        </p:nvSpPr>
        <p:spPr>
          <a:xfrm>
            <a:off x="5048251" y="1623503"/>
            <a:ext cx="1600199" cy="148589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Central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Processing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Unit</a:t>
            </a:r>
          </a:p>
        </p:txBody>
      </p:sp>
      <p:sp>
        <p:nvSpPr>
          <p:cNvPr id="382" name="Shape 382">
            <a:extLst>
              <a:ext uri="{FF2B5EF4-FFF2-40B4-BE49-F238E27FC236}">
                <a16:creationId xmlns:a16="http://schemas.microsoft.com/office/drawing/2014/main" id="{BEC2A3B4-3255-A605-6884-6357781E4631}"/>
              </a:ext>
            </a:extLst>
          </p:cNvPr>
          <p:cNvSpPr txBox="1"/>
          <p:nvPr/>
        </p:nvSpPr>
        <p:spPr>
          <a:xfrm>
            <a:off x="5048250" y="3899978"/>
            <a:ext cx="1628775" cy="160019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Main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Memory</a:t>
            </a:r>
          </a:p>
        </p:txBody>
      </p:sp>
      <p:sp>
        <p:nvSpPr>
          <p:cNvPr id="383" name="Shape 383">
            <a:extLst>
              <a:ext uri="{FF2B5EF4-FFF2-40B4-BE49-F238E27FC236}">
                <a16:creationId xmlns:a16="http://schemas.microsoft.com/office/drawing/2014/main" id="{BD0C38DB-60EB-1C70-35B9-FAE4F3AF2CAD}"/>
              </a:ext>
            </a:extLst>
          </p:cNvPr>
          <p:cNvSpPr txBox="1"/>
          <p:nvPr/>
        </p:nvSpPr>
        <p:spPr>
          <a:xfrm>
            <a:off x="8448676" y="2528378"/>
            <a:ext cx="1638299" cy="163829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Secondary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Memory</a:t>
            </a:r>
          </a:p>
        </p:txBody>
      </p:sp>
      <p:cxnSp>
        <p:nvCxnSpPr>
          <p:cNvPr id="384" name="Shape 384">
            <a:extLst>
              <a:ext uri="{FF2B5EF4-FFF2-40B4-BE49-F238E27FC236}">
                <a16:creationId xmlns:a16="http://schemas.microsoft.com/office/drawing/2014/main" id="{3D05F8F3-43E2-FCBF-3576-DFD80B56B331}"/>
              </a:ext>
            </a:extLst>
          </p:cNvPr>
          <p:cNvCxnSpPr/>
          <p:nvPr/>
        </p:nvCxnSpPr>
        <p:spPr>
          <a:xfrm flipH="1">
            <a:off x="3773089" y="2392647"/>
            <a:ext cx="794147" cy="13096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stealth" w="med" len="med"/>
          </a:ln>
        </p:spPr>
      </p:cxnSp>
      <p:cxnSp>
        <p:nvCxnSpPr>
          <p:cNvPr id="385" name="Shape 385">
            <a:extLst>
              <a:ext uri="{FF2B5EF4-FFF2-40B4-BE49-F238E27FC236}">
                <a16:creationId xmlns:a16="http://schemas.microsoft.com/office/drawing/2014/main" id="{39AA0EBF-556A-FE30-6D8D-621FD6E697BF}"/>
              </a:ext>
            </a:extLst>
          </p:cNvPr>
          <p:cNvCxnSpPr/>
          <p:nvPr/>
        </p:nvCxnSpPr>
        <p:spPr>
          <a:xfrm rot="10800000">
            <a:off x="5543550" y="3130833"/>
            <a:ext cx="0" cy="728663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86" name="Shape 386">
            <a:extLst>
              <a:ext uri="{FF2B5EF4-FFF2-40B4-BE49-F238E27FC236}">
                <a16:creationId xmlns:a16="http://schemas.microsoft.com/office/drawing/2014/main" id="{2C205B8A-9B85-1E2C-8238-229AF225274A}"/>
              </a:ext>
            </a:extLst>
          </p:cNvPr>
          <p:cNvCxnSpPr/>
          <p:nvPr/>
        </p:nvCxnSpPr>
        <p:spPr>
          <a:xfrm>
            <a:off x="6259115" y="3143930"/>
            <a:ext cx="0" cy="689372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87" name="Shape 387">
            <a:extLst>
              <a:ext uri="{FF2B5EF4-FFF2-40B4-BE49-F238E27FC236}">
                <a16:creationId xmlns:a16="http://schemas.microsoft.com/office/drawing/2014/main" id="{E921F569-E046-0518-9A46-6A714DA5E469}"/>
              </a:ext>
            </a:extLst>
          </p:cNvPr>
          <p:cNvCxnSpPr/>
          <p:nvPr/>
        </p:nvCxnSpPr>
        <p:spPr>
          <a:xfrm flipH="1">
            <a:off x="7241382" y="2860562"/>
            <a:ext cx="1171574" cy="13096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cxnSp>
        <p:nvCxnSpPr>
          <p:cNvPr id="388" name="Shape 388">
            <a:extLst>
              <a:ext uri="{FF2B5EF4-FFF2-40B4-BE49-F238E27FC236}">
                <a16:creationId xmlns:a16="http://schemas.microsoft.com/office/drawing/2014/main" id="{9C346725-4B05-FA99-020E-DCD7AD80B794}"/>
              </a:ext>
            </a:extLst>
          </p:cNvPr>
          <p:cNvCxnSpPr/>
          <p:nvPr/>
        </p:nvCxnSpPr>
        <p:spPr>
          <a:xfrm>
            <a:off x="7215187" y="3614228"/>
            <a:ext cx="1184672" cy="0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none" w="med" len="med"/>
          </a:ln>
        </p:spPr>
      </p:cxnSp>
      <p:sp>
        <p:nvSpPr>
          <p:cNvPr id="389" name="Shape 389">
            <a:extLst>
              <a:ext uri="{FF2B5EF4-FFF2-40B4-BE49-F238E27FC236}">
                <a16:creationId xmlns:a16="http://schemas.microsoft.com/office/drawing/2014/main" id="{DEBADDC2-08C3-EA58-75CA-9CF044460AD1}"/>
              </a:ext>
            </a:extLst>
          </p:cNvPr>
          <p:cNvSpPr txBox="1"/>
          <p:nvPr/>
        </p:nvSpPr>
        <p:spPr>
          <a:xfrm>
            <a:off x="9328546" y="723390"/>
            <a:ext cx="1539477" cy="8572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7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Generic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7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Computer</a:t>
            </a:r>
          </a:p>
        </p:txBody>
      </p:sp>
      <p:sp>
        <p:nvSpPr>
          <p:cNvPr id="390" name="Shape 390">
            <a:extLst>
              <a:ext uri="{FF2B5EF4-FFF2-40B4-BE49-F238E27FC236}">
                <a16:creationId xmlns:a16="http://schemas.microsoft.com/office/drawing/2014/main" id="{91BA6577-6D5A-C076-5EAB-0ABF839DF54E}"/>
              </a:ext>
            </a:extLst>
          </p:cNvPr>
          <p:cNvSpPr/>
          <p:nvPr/>
        </p:nvSpPr>
        <p:spPr>
          <a:xfrm>
            <a:off x="6886575" y="832928"/>
            <a:ext cx="1352550" cy="952500"/>
          </a:xfrm>
          <a:prstGeom prst="wedgeEllipseCallout">
            <a:avLst>
              <a:gd name="adj1" fmla="val -64148"/>
              <a:gd name="adj2" fmla="val 74451"/>
            </a:avLst>
          </a:prstGeom>
          <a:blipFill rotWithShape="1">
            <a:blip r:embed="rId3">
              <a:alphaModFix/>
            </a:blip>
            <a:tile tx="0" ty="0" sx="100000" sy="100000" flip="none" algn="tl"/>
          </a:blip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-US" sz="195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What</a:t>
            </a:r>
          </a:p>
          <a:p>
            <a:pPr algn="ctr">
              <a:buClr>
                <a:srgbClr val="000000"/>
              </a:buClr>
              <a:buSzPct val="25000"/>
            </a:pPr>
            <a:r>
              <a:rPr lang="en-US" sz="195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Next?</a:t>
            </a:r>
          </a:p>
        </p:txBody>
      </p:sp>
      <p:pic>
        <p:nvPicPr>
          <p:cNvPr id="391" name="Shape 391" descr="A stick figure of a human alluding to the fact that our input is in the form of a program which we write and is loaded in to the main memory for execution.">
            <a:extLst>
              <a:ext uri="{FF2B5EF4-FFF2-40B4-BE49-F238E27FC236}">
                <a16:creationId xmlns:a16="http://schemas.microsoft.com/office/drawing/2014/main" id="{A97F28EC-7D2F-9199-62A9-B38EBF58B46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161358" y="4080952"/>
            <a:ext cx="342900" cy="48696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407">
            <a:extLst>
              <a:ext uri="{FF2B5EF4-FFF2-40B4-BE49-F238E27FC236}">
                <a16:creationId xmlns:a16="http://schemas.microsoft.com/office/drawing/2014/main" id="{A3FA041A-20DB-981E-DAF6-576B851566CF}"/>
              </a:ext>
            </a:extLst>
          </p:cNvPr>
          <p:cNvSpPr txBox="1"/>
          <p:nvPr/>
        </p:nvSpPr>
        <p:spPr>
          <a:xfrm>
            <a:off x="9482138" y="5072063"/>
            <a:ext cx="1628775" cy="85725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rgbClr val="008080"/>
              </a:buClr>
              <a:buSzPct val="25000"/>
            </a:pPr>
            <a:r>
              <a:rPr lang="en-US" sz="2700">
                <a:solidFill>
                  <a:schemeClr val="accent4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Machine</a:t>
            </a:r>
          </a:p>
          <a:p>
            <a:pPr algn="ctr">
              <a:buClr>
                <a:srgbClr val="008080"/>
              </a:buClr>
              <a:buSzPct val="25000"/>
            </a:pPr>
            <a:r>
              <a:rPr lang="en-US" sz="2700">
                <a:solidFill>
                  <a:schemeClr val="accent4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Language</a:t>
            </a:r>
          </a:p>
        </p:txBody>
      </p:sp>
      <p:sp>
        <p:nvSpPr>
          <p:cNvPr id="17" name="Shape 410">
            <a:extLst>
              <a:ext uri="{FF2B5EF4-FFF2-40B4-BE49-F238E27FC236}">
                <a16:creationId xmlns:a16="http://schemas.microsoft.com/office/drawing/2014/main" id="{E5C2F4CA-1609-C240-5608-DD3A92B002DB}"/>
              </a:ext>
            </a:extLst>
          </p:cNvPr>
          <p:cNvSpPr/>
          <p:nvPr/>
        </p:nvSpPr>
        <p:spPr>
          <a:xfrm>
            <a:off x="5753101" y="2971800"/>
            <a:ext cx="2076449" cy="952500"/>
          </a:xfrm>
          <a:prstGeom prst="wedgeEllipseCallout">
            <a:avLst>
              <a:gd name="adj1" fmla="val -23159"/>
              <a:gd name="adj2" fmla="val 71986"/>
            </a:avLst>
          </a:prstGeom>
          <a:solidFill>
            <a:schemeClr val="tx1">
              <a:lumMod val="75000"/>
            </a:schemeClr>
          </a:solidFill>
          <a:ln w="50800" cap="rnd" cmpd="sng">
            <a:solidFill>
              <a:srgbClr val="FF99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rgbClr val="008080"/>
              </a:buClr>
              <a:buSzPct val="25000"/>
            </a:pPr>
            <a:r>
              <a:rPr lang="en-US" sz="1950" b="1" dirty="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 New"/>
              </a:rPr>
              <a:t>11100010</a:t>
            </a:r>
          </a:p>
          <a:p>
            <a:pPr algn="ctr">
              <a:buClr>
                <a:srgbClr val="008080"/>
              </a:buClr>
              <a:buSzPct val="25000"/>
            </a:pPr>
            <a:r>
              <a:rPr lang="en-US" sz="1950" b="1" dirty="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 New"/>
              </a:rPr>
              <a:t>11101000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4ADE9D-6F05-B195-E416-43B23F767D6B}"/>
              </a:ext>
            </a:extLst>
          </p:cNvPr>
          <p:cNvSpPr txBox="1"/>
          <p:nvPr/>
        </p:nvSpPr>
        <p:spPr>
          <a:xfrm>
            <a:off x="685605" y="4343622"/>
            <a:ext cx="28769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Python for Everybody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Chapter 1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Slide 19</a:t>
            </a:r>
          </a:p>
        </p:txBody>
      </p:sp>
    </p:spTree>
    <p:extLst>
      <p:ext uri="{BB962C8B-B14F-4D97-AF65-F5344CB8AC3E}">
        <p14:creationId xmlns:p14="http://schemas.microsoft.com/office/powerpoint/2010/main" val="3287861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378">
          <a:extLst>
            <a:ext uri="{FF2B5EF4-FFF2-40B4-BE49-F238E27FC236}">
              <a16:creationId xmlns:a16="http://schemas.microsoft.com/office/drawing/2014/main" id="{052B6AB3-FBDE-31AC-9ED5-09E3CE993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>
            <a:extLst>
              <a:ext uri="{FF2B5EF4-FFF2-40B4-BE49-F238E27FC236}">
                <a16:creationId xmlns:a16="http://schemas.microsoft.com/office/drawing/2014/main" id="{9DACBB0C-9AED-63AC-DE0A-3FFC74F5A8CA}"/>
              </a:ext>
            </a:extLst>
          </p:cNvPr>
          <p:cNvSpPr txBox="1"/>
          <p:nvPr/>
        </p:nvSpPr>
        <p:spPr>
          <a:xfrm>
            <a:off x="1038224" y="994161"/>
            <a:ext cx="1600199" cy="148589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Central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Processing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Unit</a:t>
            </a:r>
          </a:p>
        </p:txBody>
      </p:sp>
      <p:sp>
        <p:nvSpPr>
          <p:cNvPr id="382" name="Shape 382">
            <a:extLst>
              <a:ext uri="{FF2B5EF4-FFF2-40B4-BE49-F238E27FC236}">
                <a16:creationId xmlns:a16="http://schemas.microsoft.com/office/drawing/2014/main" id="{63A6C182-9C09-1CBA-81BF-1E719ABD1797}"/>
              </a:ext>
            </a:extLst>
          </p:cNvPr>
          <p:cNvSpPr txBox="1"/>
          <p:nvPr/>
        </p:nvSpPr>
        <p:spPr>
          <a:xfrm>
            <a:off x="6259114" y="626338"/>
            <a:ext cx="1114601" cy="132834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ROM</a:t>
            </a:r>
          </a:p>
        </p:txBody>
      </p:sp>
      <p:sp>
        <p:nvSpPr>
          <p:cNvPr id="383" name="Shape 383">
            <a:extLst>
              <a:ext uri="{FF2B5EF4-FFF2-40B4-BE49-F238E27FC236}">
                <a16:creationId xmlns:a16="http://schemas.microsoft.com/office/drawing/2014/main" id="{504753EA-CC12-852E-996A-2BF234A44282}"/>
              </a:ext>
            </a:extLst>
          </p:cNvPr>
          <p:cNvSpPr txBox="1"/>
          <p:nvPr/>
        </p:nvSpPr>
        <p:spPr>
          <a:xfrm>
            <a:off x="8684591" y="734848"/>
            <a:ext cx="1638299" cy="778675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Keyboard</a:t>
            </a:r>
          </a:p>
        </p:txBody>
      </p:sp>
      <p:cxnSp>
        <p:nvCxnSpPr>
          <p:cNvPr id="384" name="Shape 384">
            <a:extLst>
              <a:ext uri="{FF2B5EF4-FFF2-40B4-BE49-F238E27FC236}">
                <a16:creationId xmlns:a16="http://schemas.microsoft.com/office/drawing/2014/main" id="{C463C767-D388-FFA5-9704-74F3F2652AEB}"/>
              </a:ext>
            </a:extLst>
          </p:cNvPr>
          <p:cNvCxnSpPr>
            <a:cxnSpLocks/>
            <a:stCxn id="45" idx="1"/>
            <a:endCxn id="5" idx="3"/>
          </p:cNvCxnSpPr>
          <p:nvPr/>
        </p:nvCxnSpPr>
        <p:spPr>
          <a:xfrm flipH="1">
            <a:off x="7373715" y="3227696"/>
            <a:ext cx="1310876" cy="1598714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stealth" w="med" len="med"/>
          </a:ln>
        </p:spPr>
      </p:cxnSp>
      <p:sp>
        <p:nvSpPr>
          <p:cNvPr id="3" name="Shape 382">
            <a:extLst>
              <a:ext uri="{FF2B5EF4-FFF2-40B4-BE49-F238E27FC236}">
                <a16:creationId xmlns:a16="http://schemas.microsoft.com/office/drawing/2014/main" id="{CEC725C5-E844-7A9E-360E-E3A56C5A585D}"/>
              </a:ext>
            </a:extLst>
          </p:cNvPr>
          <p:cNvSpPr txBox="1"/>
          <p:nvPr/>
        </p:nvSpPr>
        <p:spPr>
          <a:xfrm>
            <a:off x="3319462" y="994161"/>
            <a:ext cx="1628775" cy="148589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Memory</a:t>
            </a:r>
          </a:p>
          <a:p>
            <a:pPr algn="ctr">
              <a:buClr>
                <a:schemeClr val="lt1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Logic</a:t>
            </a:r>
          </a:p>
        </p:txBody>
      </p:sp>
      <p:sp>
        <p:nvSpPr>
          <p:cNvPr id="4" name="Shape 382">
            <a:extLst>
              <a:ext uri="{FF2B5EF4-FFF2-40B4-BE49-F238E27FC236}">
                <a16:creationId xmlns:a16="http://schemas.microsoft.com/office/drawing/2014/main" id="{971D2910-1775-7D81-3FE3-5F2B0DFEA8F7}"/>
              </a:ext>
            </a:extLst>
          </p:cNvPr>
          <p:cNvSpPr txBox="1"/>
          <p:nvPr/>
        </p:nvSpPr>
        <p:spPr>
          <a:xfrm>
            <a:off x="6219372" y="2291210"/>
            <a:ext cx="1114601" cy="1278941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RAM</a:t>
            </a:r>
          </a:p>
        </p:txBody>
      </p:sp>
      <p:sp>
        <p:nvSpPr>
          <p:cNvPr id="5" name="Shape 382">
            <a:extLst>
              <a:ext uri="{FF2B5EF4-FFF2-40B4-BE49-F238E27FC236}">
                <a16:creationId xmlns:a16="http://schemas.microsoft.com/office/drawing/2014/main" id="{3695E9A8-3874-3AEE-86BC-387E608274A9}"/>
              </a:ext>
            </a:extLst>
          </p:cNvPr>
          <p:cNvSpPr txBox="1"/>
          <p:nvPr/>
        </p:nvSpPr>
        <p:spPr>
          <a:xfrm>
            <a:off x="6259114" y="3878545"/>
            <a:ext cx="1114601" cy="1895729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I/O</a:t>
            </a:r>
          </a:p>
        </p:txBody>
      </p:sp>
      <p:sp>
        <p:nvSpPr>
          <p:cNvPr id="7" name="Shape 383">
            <a:extLst>
              <a:ext uri="{FF2B5EF4-FFF2-40B4-BE49-F238E27FC236}">
                <a16:creationId xmlns:a16="http://schemas.microsoft.com/office/drawing/2014/main" id="{7CE3201D-2C63-A87A-2858-CD2F30E0F5F5}"/>
              </a:ext>
            </a:extLst>
          </p:cNvPr>
          <p:cNvSpPr txBox="1"/>
          <p:nvPr/>
        </p:nvSpPr>
        <p:spPr>
          <a:xfrm>
            <a:off x="8684591" y="1786603"/>
            <a:ext cx="1638299" cy="778675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Screen</a:t>
            </a:r>
          </a:p>
        </p:txBody>
      </p:sp>
      <p:sp>
        <p:nvSpPr>
          <p:cNvPr id="8" name="Shape 383">
            <a:extLst>
              <a:ext uri="{FF2B5EF4-FFF2-40B4-BE49-F238E27FC236}">
                <a16:creationId xmlns:a16="http://schemas.microsoft.com/office/drawing/2014/main" id="{F1D2F78B-012D-CE7A-C702-DD8BE9891ABC}"/>
              </a:ext>
            </a:extLst>
          </p:cNvPr>
          <p:cNvSpPr txBox="1"/>
          <p:nvPr/>
        </p:nvSpPr>
        <p:spPr>
          <a:xfrm>
            <a:off x="8684591" y="3890113"/>
            <a:ext cx="1638299" cy="778675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Storage</a:t>
            </a:r>
          </a:p>
        </p:txBody>
      </p:sp>
      <p:sp>
        <p:nvSpPr>
          <p:cNvPr id="9" name="Shape 383">
            <a:extLst>
              <a:ext uri="{FF2B5EF4-FFF2-40B4-BE49-F238E27FC236}">
                <a16:creationId xmlns:a16="http://schemas.microsoft.com/office/drawing/2014/main" id="{86BB857E-4436-F759-1406-6AD1EB44ACEB}"/>
              </a:ext>
            </a:extLst>
          </p:cNvPr>
          <p:cNvSpPr txBox="1"/>
          <p:nvPr/>
        </p:nvSpPr>
        <p:spPr>
          <a:xfrm>
            <a:off x="8684591" y="4941868"/>
            <a:ext cx="1638299" cy="778675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Network</a:t>
            </a:r>
          </a:p>
        </p:txBody>
      </p:sp>
      <p:cxnSp>
        <p:nvCxnSpPr>
          <p:cNvPr id="14" name="Shape 384">
            <a:extLst>
              <a:ext uri="{FF2B5EF4-FFF2-40B4-BE49-F238E27FC236}">
                <a16:creationId xmlns:a16="http://schemas.microsoft.com/office/drawing/2014/main" id="{B20D3AF2-51A7-9F1E-C29D-40789BD977B5}"/>
              </a:ext>
            </a:extLst>
          </p:cNvPr>
          <p:cNvCxnSpPr>
            <a:cxnSpLocks/>
            <a:stCxn id="8" idx="1"/>
            <a:endCxn id="5" idx="3"/>
          </p:cNvCxnSpPr>
          <p:nvPr/>
        </p:nvCxnSpPr>
        <p:spPr>
          <a:xfrm flipH="1">
            <a:off x="7373715" y="4279451"/>
            <a:ext cx="1310876" cy="546959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stealth" w="med" len="med"/>
          </a:ln>
        </p:spPr>
      </p:cxnSp>
      <p:cxnSp>
        <p:nvCxnSpPr>
          <p:cNvPr id="19" name="Shape 384">
            <a:extLst>
              <a:ext uri="{FF2B5EF4-FFF2-40B4-BE49-F238E27FC236}">
                <a16:creationId xmlns:a16="http://schemas.microsoft.com/office/drawing/2014/main" id="{E8EBA0E8-9C4E-E282-5139-DA7AD0EEC240}"/>
              </a:ext>
            </a:extLst>
          </p:cNvPr>
          <p:cNvCxnSpPr>
            <a:cxnSpLocks/>
            <a:stCxn id="9" idx="1"/>
            <a:endCxn id="5" idx="3"/>
          </p:cNvCxnSpPr>
          <p:nvPr/>
        </p:nvCxnSpPr>
        <p:spPr>
          <a:xfrm flipH="1" flipV="1">
            <a:off x="7373715" y="4826410"/>
            <a:ext cx="1310876" cy="504796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stealth" w="med" len="med"/>
          </a:ln>
        </p:spPr>
      </p:cxnSp>
      <p:cxnSp>
        <p:nvCxnSpPr>
          <p:cNvPr id="22" name="Shape 384">
            <a:extLst>
              <a:ext uri="{FF2B5EF4-FFF2-40B4-BE49-F238E27FC236}">
                <a16:creationId xmlns:a16="http://schemas.microsoft.com/office/drawing/2014/main" id="{783AFD69-9911-5B71-953B-8E1426F3D444}"/>
              </a:ext>
            </a:extLst>
          </p:cNvPr>
          <p:cNvCxnSpPr>
            <a:cxnSpLocks/>
            <a:stCxn id="5" idx="1"/>
            <a:endCxn id="3" idx="3"/>
          </p:cNvCxnSpPr>
          <p:nvPr/>
        </p:nvCxnSpPr>
        <p:spPr>
          <a:xfrm flipH="1" flipV="1">
            <a:off x="4948237" y="1737111"/>
            <a:ext cx="1310877" cy="3089299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stealth" w="med" len="med"/>
          </a:ln>
        </p:spPr>
      </p:cxnSp>
      <p:cxnSp>
        <p:nvCxnSpPr>
          <p:cNvPr id="25" name="Shape 384">
            <a:extLst>
              <a:ext uri="{FF2B5EF4-FFF2-40B4-BE49-F238E27FC236}">
                <a16:creationId xmlns:a16="http://schemas.microsoft.com/office/drawing/2014/main" id="{4302A3DF-0971-35CD-EF95-4F5B09EC62CE}"/>
              </a:ext>
            </a:extLst>
          </p:cNvPr>
          <p:cNvCxnSpPr>
            <a:cxnSpLocks/>
            <a:stCxn id="382" idx="1"/>
            <a:endCxn id="3" idx="3"/>
          </p:cNvCxnSpPr>
          <p:nvPr/>
        </p:nvCxnSpPr>
        <p:spPr>
          <a:xfrm flipH="1">
            <a:off x="4948237" y="1290513"/>
            <a:ext cx="1310877" cy="446598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stealth" w="med" len="med"/>
          </a:ln>
        </p:spPr>
      </p:cxnSp>
      <p:cxnSp>
        <p:nvCxnSpPr>
          <p:cNvPr id="28" name="Shape 384">
            <a:extLst>
              <a:ext uri="{FF2B5EF4-FFF2-40B4-BE49-F238E27FC236}">
                <a16:creationId xmlns:a16="http://schemas.microsoft.com/office/drawing/2014/main" id="{D668E97E-5D3F-3256-5B99-91936FF93100}"/>
              </a:ext>
            </a:extLst>
          </p:cNvPr>
          <p:cNvCxnSpPr>
            <a:cxnSpLocks/>
            <a:stCxn id="4" idx="1"/>
            <a:endCxn id="3" idx="3"/>
          </p:cNvCxnSpPr>
          <p:nvPr/>
        </p:nvCxnSpPr>
        <p:spPr>
          <a:xfrm flipH="1" flipV="1">
            <a:off x="4948237" y="1737111"/>
            <a:ext cx="1271135" cy="1193570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stealth" w="med" len="med"/>
          </a:ln>
        </p:spPr>
      </p:cxnSp>
      <p:cxnSp>
        <p:nvCxnSpPr>
          <p:cNvPr id="31" name="Shape 384">
            <a:extLst>
              <a:ext uri="{FF2B5EF4-FFF2-40B4-BE49-F238E27FC236}">
                <a16:creationId xmlns:a16="http://schemas.microsoft.com/office/drawing/2014/main" id="{9B91EB95-538D-3F11-3F76-50AC67132983}"/>
              </a:ext>
            </a:extLst>
          </p:cNvPr>
          <p:cNvCxnSpPr>
            <a:cxnSpLocks/>
            <a:stCxn id="3" idx="1"/>
            <a:endCxn id="381" idx="3"/>
          </p:cNvCxnSpPr>
          <p:nvPr/>
        </p:nvCxnSpPr>
        <p:spPr>
          <a:xfrm flipH="1">
            <a:off x="2638423" y="1737111"/>
            <a:ext cx="681039" cy="0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stealth" w="med" len="med"/>
          </a:ln>
        </p:spPr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269FBA1-FCE4-8812-D47C-142207556666}"/>
              </a:ext>
            </a:extLst>
          </p:cNvPr>
          <p:cNvSpPr txBox="1"/>
          <p:nvPr/>
        </p:nvSpPr>
        <p:spPr>
          <a:xfrm>
            <a:off x="1051353" y="4250522"/>
            <a:ext cx="3174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ROM – Read Only Memory</a:t>
            </a:r>
          </a:p>
          <a:p>
            <a:r>
              <a:rPr lang="en-US" dirty="0">
                <a:solidFill>
                  <a:schemeClr val="bg1"/>
                </a:solidFill>
              </a:rPr>
              <a:t>RAM _ Random Access Memory</a:t>
            </a:r>
          </a:p>
        </p:txBody>
      </p:sp>
      <p:sp>
        <p:nvSpPr>
          <p:cNvPr id="45" name="Shape 383">
            <a:extLst>
              <a:ext uri="{FF2B5EF4-FFF2-40B4-BE49-F238E27FC236}">
                <a16:creationId xmlns:a16="http://schemas.microsoft.com/office/drawing/2014/main" id="{BB7D95EF-4699-203D-9868-D180FEF293D8}"/>
              </a:ext>
            </a:extLst>
          </p:cNvPr>
          <p:cNvSpPr txBox="1"/>
          <p:nvPr/>
        </p:nvSpPr>
        <p:spPr>
          <a:xfrm>
            <a:off x="8684591" y="2838358"/>
            <a:ext cx="1638299" cy="778675"/>
          </a:xfrm>
          <a:prstGeom prst="rect">
            <a:avLst/>
          </a:prstGeom>
          <a:noFill/>
          <a:ln w="76200" cap="rnd" cmpd="sng">
            <a:solidFill>
              <a:srgbClr val="00FF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0" tIns="0" rIns="0" bIns="0" anchor="ctr" anchorCtr="0">
            <a:noAutofit/>
          </a:bodyPr>
          <a:lstStyle/>
          <a:p>
            <a:pPr algn="ctr">
              <a:buClr>
                <a:schemeClr val="lt1"/>
              </a:buClr>
              <a:buSzPct val="25000"/>
            </a:pPr>
            <a:r>
              <a:rPr lang="en-US" sz="2400" dirty="0">
                <a:solidFill>
                  <a:schemeClr val="lt1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Sound</a:t>
            </a:r>
          </a:p>
        </p:txBody>
      </p:sp>
      <p:cxnSp>
        <p:nvCxnSpPr>
          <p:cNvPr id="47" name="Shape 384">
            <a:extLst>
              <a:ext uri="{FF2B5EF4-FFF2-40B4-BE49-F238E27FC236}">
                <a16:creationId xmlns:a16="http://schemas.microsoft.com/office/drawing/2014/main" id="{517EF214-2304-71FF-0F4A-F37AEDB94040}"/>
              </a:ext>
            </a:extLst>
          </p:cNvPr>
          <p:cNvCxnSpPr>
            <a:cxnSpLocks/>
            <a:stCxn id="7" idx="1"/>
            <a:endCxn id="5" idx="3"/>
          </p:cNvCxnSpPr>
          <p:nvPr/>
        </p:nvCxnSpPr>
        <p:spPr>
          <a:xfrm flipH="1">
            <a:off x="7373715" y="2175941"/>
            <a:ext cx="1310876" cy="2650469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stealth" w="med" len="med"/>
          </a:ln>
        </p:spPr>
      </p:cxnSp>
      <p:cxnSp>
        <p:nvCxnSpPr>
          <p:cNvPr id="50" name="Shape 384">
            <a:extLst>
              <a:ext uri="{FF2B5EF4-FFF2-40B4-BE49-F238E27FC236}">
                <a16:creationId xmlns:a16="http://schemas.microsoft.com/office/drawing/2014/main" id="{7F5F4810-7E23-8E9B-6A6B-33516E88D285}"/>
              </a:ext>
            </a:extLst>
          </p:cNvPr>
          <p:cNvCxnSpPr>
            <a:cxnSpLocks/>
            <a:stCxn id="383" idx="1"/>
            <a:endCxn id="5" idx="3"/>
          </p:cNvCxnSpPr>
          <p:nvPr/>
        </p:nvCxnSpPr>
        <p:spPr>
          <a:xfrm flipH="1">
            <a:off x="7373715" y="1124186"/>
            <a:ext cx="1310876" cy="3702224"/>
          </a:xfrm>
          <a:prstGeom prst="straightConnector1">
            <a:avLst/>
          </a:prstGeom>
          <a:noFill/>
          <a:ln w="88900" cap="rnd" cmpd="sng">
            <a:solidFill>
              <a:srgbClr val="FFFF00"/>
            </a:solidFill>
            <a:prstDash val="solid"/>
            <a:miter/>
            <a:headEnd type="stealth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735837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D200B-B8DF-1F38-DFC7-35AECE75D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660341" cy="1325563"/>
          </a:xfrm>
        </p:spPr>
        <p:txBody>
          <a:bodyPr>
            <a:noAutofit/>
          </a:bodyPr>
          <a:lstStyle/>
          <a:p>
            <a:r>
              <a:rPr lang="en-US" sz="3200" dirty="0"/>
              <a:t>AI: Please show me the address map of the Apple 2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A0D227-55CA-021E-DD67-9C7DCD1FEF1B}"/>
              </a:ext>
            </a:extLst>
          </p:cNvPr>
          <p:cNvSpPr txBox="1"/>
          <p:nvPr/>
        </p:nvSpPr>
        <p:spPr>
          <a:xfrm>
            <a:off x="556615" y="1581903"/>
            <a:ext cx="625042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A000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Hi-Res Page 2      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Graphics (8 KB)    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9800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Hi-Res Page 1      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Graphics (8 KB)    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8000  │ Graphics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Text Page 2        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0400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Text Page 1          |        │  Video RAM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0200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Zero Page &amp; Stack  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                     |        │  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0000  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0647EA-BB52-C3BF-D6D8-416467E8758B}"/>
              </a:ext>
            </a:extLst>
          </p:cNvPr>
          <p:cNvSpPr txBox="1"/>
          <p:nvPr/>
        </p:nvSpPr>
        <p:spPr>
          <a:xfrm>
            <a:off x="7088629" y="1027906"/>
            <a:ext cx="500970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FFFF  ┐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Monitor ROM        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(last 2 KB)          |        │  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F800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Applesoft BASIC ROM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(8 KB)             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E000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Integer BASIC ROM  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 (early models only)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D000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I/O &amp; "Soft" Switches|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  C000–C0FF          |        │  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Expansion Slot ROM 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  C100–C7FF (per slot)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C000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Free RAM / Expansion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|   varies by model    |        │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+----------------------+  A000  │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6397A6-7D5B-1A45-7030-3DF7FB62ED93}"/>
              </a:ext>
            </a:extLst>
          </p:cNvPr>
          <p:cNvSpPr txBox="1"/>
          <p:nvPr/>
        </p:nvSpPr>
        <p:spPr>
          <a:xfrm>
            <a:off x="11027428" y="32718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1981</a:t>
            </a:r>
          </a:p>
        </p:txBody>
      </p:sp>
    </p:spTree>
    <p:extLst>
      <p:ext uri="{BB962C8B-B14F-4D97-AF65-F5344CB8AC3E}">
        <p14:creationId xmlns:p14="http://schemas.microsoft.com/office/powerpoint/2010/main" val="3783704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A1BAD-140F-CE4A-FD60-8705F808A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60E9-40D6-029C-1ADB-DB614ADE9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7501"/>
            <a:ext cx="5257800" cy="1325563"/>
          </a:xfrm>
        </p:spPr>
        <p:txBody>
          <a:bodyPr>
            <a:noAutofit/>
          </a:bodyPr>
          <a:lstStyle/>
          <a:p>
            <a:r>
              <a:rPr lang="en-US" sz="3600" dirty="0"/>
              <a:t>AI: How do I make a click on the Apple II in 6502 Assembly?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5D635B-A829-6BB5-E1CB-0E7EF4CA88F7}"/>
              </a:ext>
            </a:extLst>
          </p:cNvPr>
          <p:cNvSpPr txBox="1"/>
          <p:nvPr/>
        </p:nvSpPr>
        <p:spPr>
          <a:xfrm>
            <a:off x="6096000" y="3059668"/>
            <a:ext cx="473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LDA $C030   ; One toggle = click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89EE8E-3C4B-F21D-6732-90B82E69B363}"/>
              </a:ext>
            </a:extLst>
          </p:cNvPr>
          <p:cNvSpPr txBox="1"/>
          <p:nvPr/>
        </p:nvSpPr>
        <p:spPr>
          <a:xfrm>
            <a:off x="1613649" y="2753834"/>
            <a:ext cx="3030070" cy="120032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Reading memory location $C030 toggles the speaker state</a:t>
            </a:r>
          </a:p>
        </p:txBody>
      </p:sp>
    </p:spTree>
    <p:extLst>
      <p:ext uri="{BB962C8B-B14F-4D97-AF65-F5344CB8AC3E}">
        <p14:creationId xmlns:p14="http://schemas.microsoft.com/office/powerpoint/2010/main" val="2137848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12D7-992E-1153-1A7D-92BBEB768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a Key on the Apple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27F8D-2DD0-0C66-16A0-2DE64D99A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78213"/>
          </a:xfrm>
        </p:spPr>
        <p:txBody>
          <a:bodyPr/>
          <a:lstStyle/>
          <a:p>
            <a:r>
              <a:rPr lang="en-US" dirty="0"/>
              <a:t>AI: How do I read the current pressed key on the apple II in 6502 assembly?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CBE7F0-594A-69D4-B51C-2F5AD9BF4D82}"/>
              </a:ext>
            </a:extLst>
          </p:cNvPr>
          <p:cNvSpPr txBox="1"/>
          <p:nvPr/>
        </p:nvSpPr>
        <p:spPr>
          <a:xfrm>
            <a:off x="5386097" y="2882497"/>
            <a:ext cx="630653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GETKEY: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LDA $C000      ; Read keyboard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BMI GOTKEY     ; If bit 7 = 1 → key is ready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BPL GETKEY     ; Loop until key arrives</a:t>
            </a:r>
          </a:p>
          <a:p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GOTKEY: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LDA $C000      ; Read the actual ASCII value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AND #$7F       ; Strip the high bit (keep ASCII only)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STA $C010      ; Reset keyboard strobe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RTS            ; Return with key in 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CC54FF-3F19-72D3-18B8-22496D7D61A2}"/>
              </a:ext>
            </a:extLst>
          </p:cNvPr>
          <p:cNvSpPr txBox="1"/>
          <p:nvPr/>
        </p:nvSpPr>
        <p:spPr>
          <a:xfrm>
            <a:off x="1177032" y="2830778"/>
            <a:ext cx="3870233" cy="2585323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When a key is pressed, location $C000 holds the ASCII code with bit 7 set.</a:t>
            </a:r>
          </a:p>
          <a:p>
            <a:endParaRPr lang="en-US" dirty="0"/>
          </a:p>
          <a:p>
            <a:r>
              <a:rPr lang="en-US" dirty="0"/>
              <a:t>You must read $C010 after handling the key — this resets the “key ready” flag so the next keypress can be detected.</a:t>
            </a:r>
          </a:p>
          <a:p>
            <a:endParaRPr lang="en-US" dirty="0"/>
          </a:p>
          <a:p>
            <a:r>
              <a:rPr lang="en-US" dirty="0"/>
              <a:t>If bit 7 of $C000 is not set, no key is waiting.</a:t>
            </a:r>
          </a:p>
        </p:txBody>
      </p:sp>
    </p:spTree>
    <p:extLst>
      <p:ext uri="{BB962C8B-B14F-4D97-AF65-F5344CB8AC3E}">
        <p14:creationId xmlns:p14="http://schemas.microsoft.com/office/powerpoint/2010/main" val="3078928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25992-626A-35E7-99CF-D90D01EF4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16890-E846-0FEB-C3AF-A24CA5D33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68906" cy="1593857"/>
          </a:xfrm>
        </p:spPr>
        <p:txBody>
          <a:bodyPr>
            <a:normAutofit fontScale="90000"/>
          </a:bodyPr>
          <a:lstStyle/>
          <a:p>
            <a:r>
              <a:rPr lang="en-US" dirty="0"/>
              <a:t>AI: How do I make a click sound in Apple Basic?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73CAD3-DE0B-EAD7-BC0C-B3859CCF0109}"/>
              </a:ext>
            </a:extLst>
          </p:cNvPr>
          <p:cNvSpPr txBox="1"/>
          <p:nvPr/>
        </p:nvSpPr>
        <p:spPr>
          <a:xfrm>
            <a:off x="1429871" y="4501576"/>
            <a:ext cx="2185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POKE -16336,0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65B8C3-53CF-4225-47D8-E2DEABB5DE01}"/>
              </a:ext>
            </a:extLst>
          </p:cNvPr>
          <p:cNvSpPr txBox="1"/>
          <p:nvPr/>
        </p:nvSpPr>
        <p:spPr>
          <a:xfrm>
            <a:off x="1137536" y="2491615"/>
            <a:ext cx="3870233" cy="1477328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To make a click sound in AppleSoft BASIC, you just need to access the speaker soft-switch at memory location -16336 (which corresponds to $C030 in hex).</a:t>
            </a:r>
          </a:p>
        </p:txBody>
      </p:sp>
      <p:pic>
        <p:nvPicPr>
          <p:cNvPr id="9" name="Picture 8" descr="A computer screen with a black screen&#10;&#10;AI-generated content may be incorrect.">
            <a:extLst>
              <a:ext uri="{FF2B5EF4-FFF2-40B4-BE49-F238E27FC236}">
                <a16:creationId xmlns:a16="http://schemas.microsoft.com/office/drawing/2014/main" id="{151CBB07-E608-2D61-1DBD-86D9109E0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760" y="278384"/>
            <a:ext cx="4140668" cy="59037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22E4EF-A359-2F2D-586B-C8481D189529}"/>
              </a:ext>
            </a:extLst>
          </p:cNvPr>
          <p:cNvSpPr txBox="1"/>
          <p:nvPr/>
        </p:nvSpPr>
        <p:spPr>
          <a:xfrm>
            <a:off x="838200" y="55796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www.scullinsteel.com</a:t>
            </a:r>
            <a:r>
              <a:rPr lang="en-US" dirty="0"/>
              <a:t>/apple2/</a:t>
            </a:r>
          </a:p>
        </p:txBody>
      </p:sp>
    </p:spTree>
    <p:extLst>
      <p:ext uri="{BB962C8B-B14F-4D97-AF65-F5344CB8AC3E}">
        <p14:creationId xmlns:p14="http://schemas.microsoft.com/office/powerpoint/2010/main" val="1843719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4609</TotalTime>
  <Words>1428</Words>
  <Application>Microsoft Macintosh PowerPoint</Application>
  <PresentationFormat>Widescreen</PresentationFormat>
  <Paragraphs>225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Courier</vt:lpstr>
      <vt:lpstr>Courier New</vt:lpstr>
      <vt:lpstr>Office Theme</vt:lpstr>
      <vt:lpstr>System Software</vt:lpstr>
      <vt:lpstr>Outline</vt:lpstr>
      <vt:lpstr>From a CPU to a Computer</vt:lpstr>
      <vt:lpstr>PowerPoint Presentation</vt:lpstr>
      <vt:lpstr>PowerPoint Presentation</vt:lpstr>
      <vt:lpstr>AI: Please show me the address map of the Apple 2 </vt:lpstr>
      <vt:lpstr>AI: How do I make a click on the Apple II in 6502 Assembly?</vt:lpstr>
      <vt:lpstr>Read a Key on the Apple II</vt:lpstr>
      <vt:lpstr>AI: How do I make a click sound in Apple Basic?</vt:lpstr>
      <vt:lpstr>AI: How do I make the whole screen white in the Apple 2 in 6502 Assembly?</vt:lpstr>
      <vt:lpstr>PowerPoint Presentation</vt:lpstr>
      <vt:lpstr>Read a Key on the IBM PC</vt:lpstr>
      <vt:lpstr>PowerPoint Presentation</vt:lpstr>
      <vt:lpstr>WASM – Web Assembly</vt:lpstr>
      <vt:lpstr>WASM Hello World</vt:lpstr>
      <vt:lpstr>PowerPoint Presentation</vt:lpstr>
      <vt:lpstr>Programming Software</vt:lpstr>
      <vt:lpstr>Compiler Phases</vt:lpstr>
      <vt:lpstr>How CC4E works</vt:lpstr>
      <vt:lpstr>Python Runtime</vt:lpstr>
      <vt:lpstr>JavaScript Runtime</vt:lpstr>
      <vt:lpstr>Java Runtime</vt:lpstr>
      <vt:lpstr>PHP runtime</vt:lpstr>
      <vt:lpstr>Interpreter</vt:lpstr>
      <vt:lpstr>Virtualization</vt:lpstr>
      <vt:lpstr>Virtualization</vt:lpstr>
      <vt:lpstr>Summary</vt:lpstr>
      <vt:lpstr>Acknowledgements / Contributions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CDC 8512 MicroProcessor</dc:title>
  <dc:creator>Severance, Charles</dc:creator>
  <cp:lastModifiedBy>Severance, Charles</cp:lastModifiedBy>
  <cp:revision>254</cp:revision>
  <dcterms:created xsi:type="dcterms:W3CDTF">2023-02-08T12:14:18Z</dcterms:created>
  <dcterms:modified xsi:type="dcterms:W3CDTF">2025-11-29T15:59:14Z</dcterms:modified>
</cp:coreProperties>
</file>

<file path=docProps/thumbnail.jpeg>
</file>